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7" r:id="rId2"/>
    <p:sldId id="258" r:id="rId3"/>
    <p:sldId id="264" r:id="rId4"/>
    <p:sldId id="265" r:id="rId5"/>
    <p:sldId id="266" r:id="rId6"/>
    <p:sldId id="267" r:id="rId7"/>
    <p:sldId id="268" r:id="rId8"/>
    <p:sldId id="269" r:id="rId9"/>
    <p:sldId id="270" r:id="rId10"/>
  </p:sldIdLst>
  <p:sldSz cx="12192000" cy="6858000"/>
  <p:notesSz cx="6797675" cy="987266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43BFDF09-0FC1-47DF-AF0E-5B20F0E40D48}" type="datetimeFigureOut">
              <a:rPr lang="da-DK" smtClean="0"/>
              <a:t>22-06-2016</a:t>
            </a:fld>
            <a:endParaRPr lang="da-DK"/>
          </a:p>
        </p:txBody>
      </p:sp>
      <p:sp>
        <p:nvSpPr>
          <p:cNvPr id="4" name="Pladsholder til slidebillede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607A8CC9-9490-4772-BC37-C8BA4FF64A4C}" type="slidenum">
              <a:rPr lang="da-DK" smtClean="0"/>
              <a:t>‹nr.›</a:t>
            </a:fld>
            <a:endParaRPr lang="da-DK"/>
          </a:p>
        </p:txBody>
      </p:sp>
    </p:spTree>
    <p:extLst>
      <p:ext uri="{BB962C8B-B14F-4D97-AF65-F5344CB8AC3E}">
        <p14:creationId xmlns:p14="http://schemas.microsoft.com/office/powerpoint/2010/main" val="3794912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07A8CC9-9490-4772-BC37-C8BA4FF64A4C}" type="slidenum">
              <a:rPr lang="da-DK" smtClean="0"/>
              <a:t>2</a:t>
            </a:fld>
            <a:endParaRPr lang="da-DK"/>
          </a:p>
        </p:txBody>
      </p:sp>
    </p:spTree>
    <p:extLst>
      <p:ext uri="{BB962C8B-B14F-4D97-AF65-F5344CB8AC3E}">
        <p14:creationId xmlns:p14="http://schemas.microsoft.com/office/powerpoint/2010/main" val="3086475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07A8CC9-9490-4772-BC37-C8BA4FF64A4C}" type="slidenum">
              <a:rPr lang="da-DK" smtClean="0"/>
              <a:t>3</a:t>
            </a:fld>
            <a:endParaRPr lang="da-DK"/>
          </a:p>
        </p:txBody>
      </p:sp>
    </p:spTree>
    <p:extLst>
      <p:ext uri="{BB962C8B-B14F-4D97-AF65-F5344CB8AC3E}">
        <p14:creationId xmlns:p14="http://schemas.microsoft.com/office/powerpoint/2010/main" val="49787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07A8CC9-9490-4772-BC37-C8BA4FF64A4C}" type="slidenum">
              <a:rPr lang="da-DK" smtClean="0"/>
              <a:t>4</a:t>
            </a:fld>
            <a:endParaRPr lang="da-DK"/>
          </a:p>
        </p:txBody>
      </p:sp>
    </p:spTree>
    <p:extLst>
      <p:ext uri="{BB962C8B-B14F-4D97-AF65-F5344CB8AC3E}">
        <p14:creationId xmlns:p14="http://schemas.microsoft.com/office/powerpoint/2010/main" val="726673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07A8CC9-9490-4772-BC37-C8BA4FF64A4C}" type="slidenum">
              <a:rPr lang="da-DK" smtClean="0"/>
              <a:t>5</a:t>
            </a:fld>
            <a:endParaRPr lang="da-DK"/>
          </a:p>
        </p:txBody>
      </p:sp>
    </p:spTree>
    <p:extLst>
      <p:ext uri="{BB962C8B-B14F-4D97-AF65-F5344CB8AC3E}">
        <p14:creationId xmlns:p14="http://schemas.microsoft.com/office/powerpoint/2010/main" val="248651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07A8CC9-9490-4772-BC37-C8BA4FF64A4C}" type="slidenum">
              <a:rPr lang="da-DK" smtClean="0"/>
              <a:t>6</a:t>
            </a:fld>
            <a:endParaRPr lang="da-DK"/>
          </a:p>
        </p:txBody>
      </p:sp>
    </p:spTree>
    <p:extLst>
      <p:ext uri="{BB962C8B-B14F-4D97-AF65-F5344CB8AC3E}">
        <p14:creationId xmlns:p14="http://schemas.microsoft.com/office/powerpoint/2010/main" val="414711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07A8CC9-9490-4772-BC37-C8BA4FF64A4C}" type="slidenum">
              <a:rPr lang="da-DK" smtClean="0"/>
              <a:t>7</a:t>
            </a:fld>
            <a:endParaRPr lang="da-DK"/>
          </a:p>
        </p:txBody>
      </p:sp>
    </p:spTree>
    <p:extLst>
      <p:ext uri="{BB962C8B-B14F-4D97-AF65-F5344CB8AC3E}">
        <p14:creationId xmlns:p14="http://schemas.microsoft.com/office/powerpoint/2010/main" val="534849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07A8CC9-9490-4772-BC37-C8BA4FF64A4C}" type="slidenum">
              <a:rPr lang="da-DK" smtClean="0"/>
              <a:t>8</a:t>
            </a:fld>
            <a:endParaRPr lang="da-DK"/>
          </a:p>
        </p:txBody>
      </p:sp>
    </p:spTree>
    <p:extLst>
      <p:ext uri="{BB962C8B-B14F-4D97-AF65-F5344CB8AC3E}">
        <p14:creationId xmlns:p14="http://schemas.microsoft.com/office/powerpoint/2010/main" val="2401449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607A8CC9-9490-4772-BC37-C8BA4FF64A4C}" type="slidenum">
              <a:rPr lang="da-DK" smtClean="0"/>
              <a:t>9</a:t>
            </a:fld>
            <a:endParaRPr lang="da-DK"/>
          </a:p>
        </p:txBody>
      </p:sp>
    </p:spTree>
    <p:extLst>
      <p:ext uri="{BB962C8B-B14F-4D97-AF65-F5344CB8AC3E}">
        <p14:creationId xmlns:p14="http://schemas.microsoft.com/office/powerpoint/2010/main" val="3944114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bg>
      <p:bgRef idx="1001">
        <a:schemeClr val="bg1"/>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dirty="0" smtClean="0"/>
              <a:t>Klik for at redigere i master</a:t>
            </a:r>
            <a:endParaRPr lang="da-DK" dirty="0"/>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5" name="Pladsholder til sidefod 4"/>
          <p:cNvSpPr>
            <a:spLocks noGrp="1"/>
          </p:cNvSpPr>
          <p:nvPr>
            <p:ph type="ftr" sz="quarter" idx="11"/>
          </p:nvPr>
        </p:nvSpPr>
        <p:spPr>
          <a:xfrm>
            <a:off x="2312542" y="5807067"/>
            <a:ext cx="4114800" cy="365125"/>
          </a:xfrm>
        </p:spPr>
        <p:txBody>
          <a:bodyPr/>
          <a:lstStyle/>
          <a:p>
            <a:endParaRPr lang="da-DK" dirty="0"/>
          </a:p>
        </p:txBody>
      </p:sp>
      <p:sp>
        <p:nvSpPr>
          <p:cNvPr id="6" name="Pladsholder til slidenummer 5"/>
          <p:cNvSpPr>
            <a:spLocks noGrp="1"/>
          </p:cNvSpPr>
          <p:nvPr>
            <p:ph type="sldNum" sz="quarter" idx="12"/>
          </p:nvPr>
        </p:nvSpPr>
        <p:spPr>
          <a:xfrm>
            <a:off x="1715784" y="5807067"/>
            <a:ext cx="596758" cy="365125"/>
          </a:xfrm>
        </p:spPr>
        <p:txBody>
          <a:bodyPr/>
          <a:lstStyle/>
          <a:p>
            <a:fld id="{A8D1A5A4-F0D4-499C-BCEA-BBFFCC5CF0AF}" type="slidenum">
              <a:rPr lang="da-DK" smtClean="0"/>
              <a:t>‹nr.›</a:t>
            </a:fld>
            <a:endParaRPr lang="da-DK" dirty="0"/>
          </a:p>
        </p:txBody>
      </p:sp>
      <p:cxnSp>
        <p:nvCxnSpPr>
          <p:cNvPr id="9" name="Lige forbindelse 8"/>
          <p:cNvCxnSpPr/>
          <p:nvPr userDrawn="1"/>
        </p:nvCxnSpPr>
        <p:spPr>
          <a:xfrm>
            <a:off x="0" y="5723164"/>
            <a:ext cx="12192000" cy="1"/>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Rektangel 14"/>
          <p:cNvSpPr/>
          <p:nvPr userDrawn="1"/>
        </p:nvSpPr>
        <p:spPr>
          <a:xfrm>
            <a:off x="0" y="840921"/>
            <a:ext cx="12192000" cy="533127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26" name="Picture 2" descr="http://www.fsr.dk/%7E/media/Files/Presse%20og%20nyheder/billeder%20og%20logo/FSR_logo_Black_Gray.ashx"/>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287000" y="481691"/>
            <a:ext cx="1619225" cy="681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2646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EBBF5-74EB-4CF2-8B0C-73B4D3D47AFF}" type="datetimeFigureOut">
              <a:rPr lang="da-DK" smtClean="0"/>
              <a:t>22-06-2016</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1A5A4-F0D4-499C-BCEA-BBFFCC5CF0AF}" type="slidenum">
              <a:rPr lang="da-DK" smtClean="0"/>
              <a:t>‹nr.›</a:t>
            </a:fld>
            <a:endParaRPr lang="da-DK"/>
          </a:p>
        </p:txBody>
      </p:sp>
    </p:spTree>
    <p:extLst>
      <p:ext uri="{BB962C8B-B14F-4D97-AF65-F5344CB8AC3E}">
        <p14:creationId xmlns:p14="http://schemas.microsoft.com/office/powerpoint/2010/main" val="195702182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dk/url?sa=i&amp;rct=j&amp;q=&amp;esrc=s&amp;frm=1&amp;source=images&amp;cd=&amp;cad=rja&amp;docid=WlaGfliKInen1M&amp;tbnid=nLmEBZMtds38XM:&amp;ved=0CAUQjRw&amp;url=http://www.bjertbettebigband.dk/medlemmer.asp&amp;ei=8CaSUePhKsbtswbouoGwCw&amp;bvm=bv.46471029,d.Yms&amp;psig=AFQjCNEl4nhH_dGg9yp9dEQ9YPTgXBJLkw&amp;ust=1368619040651626"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a:spLocks noGrp="1"/>
          </p:cNvSpPr>
          <p:nvPr>
            <p:ph type="ctrTitle"/>
          </p:nvPr>
        </p:nvSpPr>
        <p:spPr>
          <a:xfrm>
            <a:off x="875433" y="1227437"/>
            <a:ext cx="10441135" cy="2660821"/>
          </a:xfrm>
        </p:spPr>
        <p:txBody>
          <a:bodyPr>
            <a:normAutofit/>
          </a:bodyPr>
          <a:lstStyle/>
          <a:p>
            <a:r>
              <a:rPr lang="da-DK" b="1" dirty="0" smtClean="0">
                <a:solidFill>
                  <a:schemeClr val="accent2"/>
                </a:solidFill>
              </a:rPr>
              <a:t>Ekstraordinær </a:t>
            </a:r>
            <a:br>
              <a:rPr lang="da-DK" b="1" dirty="0" smtClean="0">
                <a:solidFill>
                  <a:schemeClr val="accent2"/>
                </a:solidFill>
              </a:rPr>
            </a:br>
            <a:r>
              <a:rPr lang="da-DK" b="1" dirty="0" smtClean="0">
                <a:solidFill>
                  <a:schemeClr val="accent2"/>
                </a:solidFill>
              </a:rPr>
              <a:t>generalforsamling 2016</a:t>
            </a:r>
            <a:endParaRPr lang="da-DK" b="1" dirty="0">
              <a:solidFill>
                <a:schemeClr val="accent2"/>
              </a:solidFill>
            </a:endParaRPr>
          </a:p>
        </p:txBody>
      </p:sp>
      <p:sp>
        <p:nvSpPr>
          <p:cNvPr id="4" name="Rektangel 3"/>
          <p:cNvSpPr/>
          <p:nvPr/>
        </p:nvSpPr>
        <p:spPr>
          <a:xfrm>
            <a:off x="4356677" y="3888258"/>
            <a:ext cx="3478645" cy="369332"/>
          </a:xfrm>
          <a:prstGeom prst="rect">
            <a:avLst/>
          </a:prstGeom>
        </p:spPr>
        <p:txBody>
          <a:bodyPr wrap="none">
            <a:spAutoFit/>
          </a:bodyPr>
          <a:lstStyle/>
          <a:p>
            <a:r>
              <a:rPr lang="da-DK" b="1" dirty="0" smtClean="0">
                <a:solidFill>
                  <a:schemeClr val="tx1">
                    <a:lumMod val="65000"/>
                    <a:lumOff val="35000"/>
                  </a:schemeClr>
                </a:solidFill>
              </a:rPr>
              <a:t>Torsdag den 23. juni klokken 16:30</a:t>
            </a:r>
            <a:endParaRPr lang="da-DK" dirty="0">
              <a:solidFill>
                <a:schemeClr val="tx1">
                  <a:lumMod val="65000"/>
                  <a:lumOff val="35000"/>
                </a:schemeClr>
              </a:solidFill>
            </a:endParaRPr>
          </a:p>
        </p:txBody>
      </p:sp>
    </p:spTree>
    <p:extLst>
      <p:ext uri="{BB962C8B-B14F-4D97-AF65-F5344CB8AC3E}">
        <p14:creationId xmlns:p14="http://schemas.microsoft.com/office/powerpoint/2010/main" val="251923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5849" y="1112315"/>
            <a:ext cx="3859102" cy="844351"/>
          </a:xfrm>
        </p:spPr>
        <p:txBody>
          <a:bodyPr>
            <a:normAutofit/>
          </a:bodyPr>
          <a:lstStyle/>
          <a:p>
            <a:r>
              <a:rPr lang="da-DK" sz="4800" b="1" dirty="0" smtClean="0">
                <a:solidFill>
                  <a:schemeClr val="accent2"/>
                </a:solidFill>
              </a:rPr>
              <a:t>DAGSORDEN</a:t>
            </a:r>
            <a:endParaRPr lang="da-DK" sz="4800" b="1" dirty="0">
              <a:solidFill>
                <a:schemeClr val="accent2"/>
              </a:solidFill>
            </a:endParaRPr>
          </a:p>
        </p:txBody>
      </p:sp>
      <p:sp>
        <p:nvSpPr>
          <p:cNvPr id="3" name="Undertitel 2"/>
          <p:cNvSpPr>
            <a:spLocks noGrp="1"/>
          </p:cNvSpPr>
          <p:nvPr>
            <p:ph type="subTitle" idx="1"/>
          </p:nvPr>
        </p:nvSpPr>
        <p:spPr>
          <a:xfrm>
            <a:off x="745849" y="2484512"/>
            <a:ext cx="6994315" cy="2322055"/>
          </a:xfrm>
        </p:spPr>
        <p:txBody>
          <a:bodyPr>
            <a:normAutofit/>
          </a:bodyPr>
          <a:lstStyle/>
          <a:p>
            <a:pPr marL="514350" indent="-514350" algn="l">
              <a:buAutoNum type="arabicPeriod"/>
            </a:pPr>
            <a:r>
              <a:rPr lang="da-DK" sz="2800" dirty="0" smtClean="0">
                <a:solidFill>
                  <a:schemeClr val="tx1">
                    <a:lumMod val="65000"/>
                    <a:lumOff val="35000"/>
                  </a:schemeClr>
                </a:solidFill>
              </a:rPr>
              <a:t>Valg af dirigent</a:t>
            </a:r>
          </a:p>
          <a:p>
            <a:pPr marL="514350" indent="-514350" algn="l">
              <a:buAutoNum type="arabicPeriod"/>
            </a:pPr>
            <a:r>
              <a:rPr lang="da-DK" sz="2800" dirty="0" smtClean="0">
                <a:solidFill>
                  <a:schemeClr val="tx1">
                    <a:lumMod val="65000"/>
                    <a:lumOff val="35000"/>
                  </a:schemeClr>
                </a:solidFill>
              </a:rPr>
              <a:t>Forslag fremsat af bestyrelsen</a:t>
            </a:r>
          </a:p>
          <a:p>
            <a:pPr marL="514350" indent="-514350" algn="l">
              <a:buAutoNum type="arabicPeriod"/>
            </a:pPr>
            <a:r>
              <a:rPr lang="da-DK" sz="2800" dirty="0" smtClean="0">
                <a:solidFill>
                  <a:schemeClr val="tx1">
                    <a:lumMod val="65000"/>
                    <a:lumOff val="35000"/>
                  </a:schemeClr>
                </a:solidFill>
              </a:rPr>
              <a:t>Eventuelt</a:t>
            </a:r>
            <a:endParaRPr lang="da-DK" sz="2800" dirty="0">
              <a:solidFill>
                <a:schemeClr val="tx1">
                  <a:lumMod val="65000"/>
                  <a:lumOff val="35000"/>
                </a:schemeClr>
              </a:solidFill>
            </a:endParaRPr>
          </a:p>
        </p:txBody>
      </p:sp>
      <p:sp>
        <p:nvSpPr>
          <p:cNvPr id="11" name="Tekstfelt 10"/>
          <p:cNvSpPr txBox="1"/>
          <p:nvPr/>
        </p:nvSpPr>
        <p:spPr>
          <a:xfrm>
            <a:off x="8064843" y="6362235"/>
            <a:ext cx="3978876" cy="276999"/>
          </a:xfrm>
          <a:prstGeom prst="rect">
            <a:avLst/>
          </a:prstGeom>
          <a:noFill/>
        </p:spPr>
        <p:txBody>
          <a:bodyPr wrap="square" rtlCol="0">
            <a:spAutoFit/>
          </a:bodyPr>
          <a:lstStyle/>
          <a:p>
            <a:r>
              <a:rPr lang="da-DK" sz="1200" b="1" dirty="0" smtClean="0"/>
              <a:t>Ekstraordinær generalforsamling 2016 </a:t>
            </a:r>
            <a:r>
              <a:rPr lang="da-DK" sz="1200" b="1" dirty="0" smtClean="0"/>
              <a:t>| </a:t>
            </a:r>
            <a:r>
              <a:rPr lang="da-DK" sz="1200" dirty="0" smtClean="0"/>
              <a:t>23. juni 2016</a:t>
            </a:r>
            <a:endParaRPr lang="da-DK" sz="1200" dirty="0"/>
          </a:p>
        </p:txBody>
      </p:sp>
    </p:spTree>
    <p:extLst>
      <p:ext uri="{BB962C8B-B14F-4D97-AF65-F5344CB8AC3E}">
        <p14:creationId xmlns:p14="http://schemas.microsoft.com/office/powerpoint/2010/main" val="318120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5849" y="1112315"/>
            <a:ext cx="8985380" cy="844351"/>
          </a:xfrm>
        </p:spPr>
        <p:txBody>
          <a:bodyPr>
            <a:normAutofit/>
          </a:bodyPr>
          <a:lstStyle/>
          <a:p>
            <a:pPr algn="l"/>
            <a:r>
              <a:rPr lang="da-DK" sz="3600" b="1" dirty="0" smtClean="0">
                <a:solidFill>
                  <a:schemeClr val="accent2"/>
                </a:solidFill>
              </a:rPr>
              <a:t>VALG AF DIRIGENT</a:t>
            </a:r>
            <a:endParaRPr lang="da-DK" sz="3600" b="1" dirty="0">
              <a:solidFill>
                <a:schemeClr val="accent2"/>
              </a:solidFill>
            </a:endParaRPr>
          </a:p>
        </p:txBody>
      </p:sp>
      <p:sp>
        <p:nvSpPr>
          <p:cNvPr id="7" name="Rektangel 6"/>
          <p:cNvSpPr/>
          <p:nvPr/>
        </p:nvSpPr>
        <p:spPr>
          <a:xfrm>
            <a:off x="745849" y="3119073"/>
            <a:ext cx="9178987" cy="1015663"/>
          </a:xfrm>
          <a:prstGeom prst="rect">
            <a:avLst/>
          </a:prstGeom>
        </p:spPr>
        <p:txBody>
          <a:bodyPr wrap="square">
            <a:spAutoFit/>
          </a:bodyPr>
          <a:lstStyle/>
          <a:p>
            <a:pPr>
              <a:buClr>
                <a:schemeClr val="accent2"/>
              </a:buClr>
              <a:defRPr/>
            </a:pPr>
            <a:r>
              <a:rPr lang="da-DK" sz="2000" dirty="0" smtClean="0">
                <a:solidFill>
                  <a:schemeClr val="tx1">
                    <a:lumMod val="65000"/>
                    <a:lumOff val="35000"/>
                  </a:schemeClr>
                </a:solidFill>
                <a:latin typeface="+mj-lt"/>
                <a:cs typeface="Times New Roman" pitchFamily="18" charset="0"/>
              </a:rPr>
              <a:t>Bestyrelsen foreslår:</a:t>
            </a:r>
          </a:p>
          <a:p>
            <a:pPr>
              <a:buClr>
                <a:schemeClr val="accent2"/>
              </a:buClr>
              <a:defRPr/>
            </a:pPr>
            <a:endParaRPr lang="da-DK" sz="2000" dirty="0">
              <a:solidFill>
                <a:schemeClr val="tx1">
                  <a:lumMod val="65000"/>
                  <a:lumOff val="35000"/>
                </a:schemeClr>
              </a:solidFill>
              <a:latin typeface="+mj-lt"/>
              <a:cs typeface="Times New Roman" pitchFamily="18" charset="0"/>
            </a:endParaRPr>
          </a:p>
          <a:p>
            <a:pPr>
              <a:buClr>
                <a:schemeClr val="accent2"/>
              </a:buClr>
              <a:defRPr/>
            </a:pPr>
            <a:r>
              <a:rPr lang="da-DK" sz="2000" dirty="0" smtClean="0">
                <a:solidFill>
                  <a:schemeClr val="tx1">
                    <a:lumMod val="65000"/>
                    <a:lumOff val="35000"/>
                  </a:schemeClr>
                </a:solidFill>
                <a:latin typeface="+mj-lt"/>
                <a:cs typeface="Times New Roman" pitchFamily="18" charset="0"/>
              </a:rPr>
              <a:t>Advokat, Anders Lavesen, Kromann Reumert</a:t>
            </a:r>
          </a:p>
        </p:txBody>
      </p:sp>
      <p:sp>
        <p:nvSpPr>
          <p:cNvPr id="10" name="Tekstfelt 9"/>
          <p:cNvSpPr txBox="1"/>
          <p:nvPr/>
        </p:nvSpPr>
        <p:spPr>
          <a:xfrm>
            <a:off x="8064843" y="6362235"/>
            <a:ext cx="3978876" cy="276999"/>
          </a:xfrm>
          <a:prstGeom prst="rect">
            <a:avLst/>
          </a:prstGeom>
          <a:noFill/>
        </p:spPr>
        <p:txBody>
          <a:bodyPr wrap="square" rtlCol="0">
            <a:spAutoFit/>
          </a:bodyPr>
          <a:lstStyle/>
          <a:p>
            <a:r>
              <a:rPr lang="da-DK" sz="1200" b="1" dirty="0" smtClean="0"/>
              <a:t>Ekstraordinær generalforsamling 2016 </a:t>
            </a:r>
            <a:r>
              <a:rPr lang="da-DK" sz="1200" b="1" dirty="0" smtClean="0"/>
              <a:t>| </a:t>
            </a:r>
            <a:r>
              <a:rPr lang="da-DK" sz="1200" dirty="0" smtClean="0"/>
              <a:t>23. juni 2016</a:t>
            </a:r>
            <a:endParaRPr lang="da-DK" sz="1200" dirty="0"/>
          </a:p>
        </p:txBody>
      </p:sp>
      <p:pic>
        <p:nvPicPr>
          <p:cNvPr id="11" name="Picture 6" descr="http://www.bjertbettebigband.dk/dirigent.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5986" y="2919780"/>
            <a:ext cx="1547812"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0261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5849" y="1112315"/>
            <a:ext cx="8985380" cy="844351"/>
          </a:xfrm>
        </p:spPr>
        <p:txBody>
          <a:bodyPr>
            <a:normAutofit fontScale="90000"/>
          </a:bodyPr>
          <a:lstStyle/>
          <a:p>
            <a:pPr algn="l"/>
            <a:r>
              <a:rPr lang="da-DK" sz="3600" b="1" dirty="0" smtClean="0">
                <a:solidFill>
                  <a:schemeClr val="accent2"/>
                </a:solidFill>
              </a:rPr>
              <a:t>FORSLAG FREMSAT AF BESTYRELSEN</a:t>
            </a:r>
            <a:br>
              <a:rPr lang="da-DK" sz="3600" b="1" dirty="0" smtClean="0">
                <a:solidFill>
                  <a:schemeClr val="accent2"/>
                </a:solidFill>
              </a:rPr>
            </a:br>
            <a:r>
              <a:rPr lang="da-DK" sz="3100" b="1" dirty="0" smtClean="0">
                <a:solidFill>
                  <a:schemeClr val="bg1">
                    <a:lumMod val="50000"/>
                  </a:schemeClr>
                </a:solidFill>
              </a:rPr>
              <a:t>ved Jens Otto Damgaard, formand</a:t>
            </a:r>
            <a:endParaRPr lang="da-DK" sz="3100" b="1" dirty="0">
              <a:solidFill>
                <a:schemeClr val="accent2"/>
              </a:solidFill>
            </a:endParaRPr>
          </a:p>
        </p:txBody>
      </p:sp>
      <p:sp>
        <p:nvSpPr>
          <p:cNvPr id="7" name="Rektangel 6"/>
          <p:cNvSpPr/>
          <p:nvPr/>
        </p:nvSpPr>
        <p:spPr>
          <a:xfrm>
            <a:off x="745849" y="2553576"/>
            <a:ext cx="9178987" cy="1323439"/>
          </a:xfrm>
          <a:prstGeom prst="rect">
            <a:avLst/>
          </a:prstGeom>
        </p:spPr>
        <p:txBody>
          <a:bodyPr wrap="square">
            <a:spAutoFit/>
          </a:bodyPr>
          <a:lstStyle/>
          <a:p>
            <a:pPr>
              <a:buClr>
                <a:schemeClr val="accent2"/>
              </a:buClr>
              <a:defRPr/>
            </a:pPr>
            <a:r>
              <a:rPr lang="da-DK" sz="2000" dirty="0" smtClean="0">
                <a:solidFill>
                  <a:schemeClr val="tx1">
                    <a:lumMod val="65000"/>
                    <a:lumOff val="35000"/>
                  </a:schemeClr>
                </a:solidFill>
                <a:latin typeface="+mj-lt"/>
                <a:cs typeface="Times New Roman" pitchFamily="18" charset="0"/>
              </a:rPr>
              <a:t>Bestyrelsen fremsætter følgende forslag:</a:t>
            </a:r>
          </a:p>
          <a:p>
            <a:pPr>
              <a:buClr>
                <a:schemeClr val="accent2"/>
              </a:buClr>
              <a:defRPr/>
            </a:pPr>
            <a:endParaRPr lang="da-DK" sz="2000" dirty="0">
              <a:solidFill>
                <a:schemeClr val="tx1">
                  <a:lumMod val="65000"/>
                  <a:lumOff val="35000"/>
                </a:schemeClr>
              </a:solidFill>
              <a:latin typeface="+mj-lt"/>
              <a:cs typeface="Times New Roman" pitchFamily="18" charset="0"/>
            </a:endParaRPr>
          </a:p>
          <a:p>
            <a:pPr marL="457200" indent="-457200">
              <a:buClr>
                <a:schemeClr val="accent2"/>
              </a:buClr>
              <a:buAutoNum type="arabicPeriod"/>
              <a:defRPr/>
            </a:pPr>
            <a:r>
              <a:rPr lang="da-DK" sz="2000" dirty="0" smtClean="0">
                <a:solidFill>
                  <a:schemeClr val="tx1">
                    <a:lumMod val="65000"/>
                    <a:lumOff val="35000"/>
                  </a:schemeClr>
                </a:solidFill>
                <a:latin typeface="+mj-lt"/>
                <a:cs typeface="Times New Roman" pitchFamily="18" charset="0"/>
              </a:rPr>
              <a:t>Indsendelse af revisornævnskendelser</a:t>
            </a:r>
          </a:p>
          <a:p>
            <a:pPr marL="457200" indent="-457200">
              <a:buClr>
                <a:schemeClr val="accent2"/>
              </a:buClr>
              <a:buAutoNum type="arabicPeriod"/>
              <a:defRPr/>
            </a:pPr>
            <a:r>
              <a:rPr lang="da-DK" sz="2000" dirty="0" smtClean="0">
                <a:solidFill>
                  <a:schemeClr val="tx1">
                    <a:lumMod val="65000"/>
                    <a:lumOff val="35000"/>
                  </a:schemeClr>
                </a:solidFill>
                <a:latin typeface="+mj-lt"/>
                <a:cs typeface="Times New Roman" pitchFamily="18" charset="0"/>
              </a:rPr>
              <a:t>Konsekvensændringer</a:t>
            </a:r>
          </a:p>
        </p:txBody>
      </p:sp>
      <p:sp>
        <p:nvSpPr>
          <p:cNvPr id="10" name="Tekstfelt 9"/>
          <p:cNvSpPr txBox="1"/>
          <p:nvPr/>
        </p:nvSpPr>
        <p:spPr>
          <a:xfrm>
            <a:off x="8064843" y="6362235"/>
            <a:ext cx="3978876" cy="276999"/>
          </a:xfrm>
          <a:prstGeom prst="rect">
            <a:avLst/>
          </a:prstGeom>
          <a:noFill/>
        </p:spPr>
        <p:txBody>
          <a:bodyPr wrap="square" rtlCol="0">
            <a:spAutoFit/>
          </a:bodyPr>
          <a:lstStyle/>
          <a:p>
            <a:r>
              <a:rPr lang="da-DK" sz="1200" b="1" dirty="0" smtClean="0"/>
              <a:t>Ekstraordinær generalforsamling 2016 </a:t>
            </a:r>
            <a:r>
              <a:rPr lang="da-DK" sz="1200" b="1" dirty="0" smtClean="0"/>
              <a:t>| </a:t>
            </a:r>
            <a:r>
              <a:rPr lang="da-DK" sz="1200" dirty="0" smtClean="0"/>
              <a:t>23. juni 2016</a:t>
            </a:r>
            <a:endParaRPr lang="da-DK" sz="1200" dirty="0"/>
          </a:p>
        </p:txBody>
      </p:sp>
    </p:spTree>
    <p:extLst>
      <p:ext uri="{BB962C8B-B14F-4D97-AF65-F5344CB8AC3E}">
        <p14:creationId xmlns:p14="http://schemas.microsoft.com/office/powerpoint/2010/main" val="1316592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5849" y="1112315"/>
            <a:ext cx="8985380" cy="844351"/>
          </a:xfrm>
        </p:spPr>
        <p:txBody>
          <a:bodyPr>
            <a:normAutofit fontScale="90000"/>
          </a:bodyPr>
          <a:lstStyle/>
          <a:p>
            <a:pPr algn="l"/>
            <a:r>
              <a:rPr lang="da-DK" sz="3600" b="1" dirty="0" smtClean="0">
                <a:solidFill>
                  <a:schemeClr val="accent2"/>
                </a:solidFill>
              </a:rPr>
              <a:t>FORSLAG 1: INDSENDELSE AF REVISORNÆVNSKENDELSER</a:t>
            </a:r>
            <a:endParaRPr lang="da-DK" sz="3100" b="1" dirty="0">
              <a:solidFill>
                <a:schemeClr val="accent2"/>
              </a:solidFill>
            </a:endParaRPr>
          </a:p>
        </p:txBody>
      </p:sp>
      <p:sp>
        <p:nvSpPr>
          <p:cNvPr id="7" name="Rektangel 6"/>
          <p:cNvSpPr/>
          <p:nvPr/>
        </p:nvSpPr>
        <p:spPr>
          <a:xfrm>
            <a:off x="745849" y="2553576"/>
            <a:ext cx="9178987" cy="2246769"/>
          </a:xfrm>
          <a:prstGeom prst="rect">
            <a:avLst/>
          </a:prstGeom>
        </p:spPr>
        <p:txBody>
          <a:bodyPr wrap="square">
            <a:spAutoFit/>
          </a:bodyPr>
          <a:lstStyle/>
          <a:p>
            <a:pPr>
              <a:buClr>
                <a:schemeClr val="accent2"/>
              </a:buClr>
              <a:defRPr/>
            </a:pPr>
            <a:r>
              <a:rPr lang="da-DK" sz="2000" dirty="0" smtClean="0">
                <a:solidFill>
                  <a:schemeClr val="tx1">
                    <a:lumMod val="65000"/>
                    <a:lumOff val="35000"/>
                  </a:schemeClr>
                </a:solidFill>
                <a:latin typeface="+mj-lt"/>
                <a:cs typeface="Times New Roman" pitchFamily="18" charset="0"/>
              </a:rPr>
              <a:t>Det foreslås at indsætte et nyt punkt i 4.11 med følgende ordlyd:</a:t>
            </a:r>
          </a:p>
          <a:p>
            <a:pPr>
              <a:buClr>
                <a:schemeClr val="accent2"/>
              </a:buClr>
              <a:defRPr/>
            </a:pPr>
            <a:endParaRPr lang="da-DK" sz="2000" dirty="0">
              <a:solidFill>
                <a:schemeClr val="tx1">
                  <a:lumMod val="65000"/>
                  <a:lumOff val="35000"/>
                </a:schemeClr>
              </a:solidFill>
              <a:latin typeface="+mj-lt"/>
              <a:cs typeface="Times New Roman" pitchFamily="18" charset="0"/>
            </a:endParaRPr>
          </a:p>
          <a:p>
            <a:pPr>
              <a:buClr>
                <a:schemeClr val="accent2"/>
              </a:buClr>
              <a:defRPr/>
            </a:pPr>
            <a:r>
              <a:rPr lang="da-DK" sz="2000" i="1" dirty="0">
                <a:solidFill>
                  <a:schemeClr val="tx1">
                    <a:lumMod val="65000"/>
                    <a:lumOff val="35000"/>
                  </a:schemeClr>
                </a:solidFill>
                <a:latin typeface="+mj-lt"/>
              </a:rPr>
              <a:t>”Revisionsvirksomhederne er forpligtet til årligt at indsende offentliggjorte revisornævnskendelser med angivelse af navn på den eller de revisorer, tilknyttet revisionsvirksomheden, som har modtaget én eller flere alvorlige bøder for grove overtrædelser af den til enhver tid gældende revisorlovgivning”.</a:t>
            </a:r>
            <a:endParaRPr lang="da-DK" sz="2000" dirty="0">
              <a:solidFill>
                <a:schemeClr val="tx1">
                  <a:lumMod val="65000"/>
                  <a:lumOff val="35000"/>
                </a:schemeClr>
              </a:solidFill>
              <a:latin typeface="+mj-lt"/>
            </a:endParaRPr>
          </a:p>
          <a:p>
            <a:pPr>
              <a:buClr>
                <a:schemeClr val="accent2"/>
              </a:buClr>
              <a:defRPr/>
            </a:pPr>
            <a:endParaRPr lang="da-DK" sz="2000" dirty="0" smtClean="0">
              <a:solidFill>
                <a:schemeClr val="tx1">
                  <a:lumMod val="65000"/>
                  <a:lumOff val="35000"/>
                </a:schemeClr>
              </a:solidFill>
              <a:latin typeface="+mj-lt"/>
              <a:cs typeface="Times New Roman" pitchFamily="18" charset="0"/>
            </a:endParaRPr>
          </a:p>
        </p:txBody>
      </p:sp>
      <p:sp>
        <p:nvSpPr>
          <p:cNvPr id="10" name="Tekstfelt 9"/>
          <p:cNvSpPr txBox="1"/>
          <p:nvPr/>
        </p:nvSpPr>
        <p:spPr>
          <a:xfrm>
            <a:off x="8064843" y="6362235"/>
            <a:ext cx="3978876" cy="276999"/>
          </a:xfrm>
          <a:prstGeom prst="rect">
            <a:avLst/>
          </a:prstGeom>
          <a:noFill/>
        </p:spPr>
        <p:txBody>
          <a:bodyPr wrap="square" rtlCol="0">
            <a:spAutoFit/>
          </a:bodyPr>
          <a:lstStyle/>
          <a:p>
            <a:r>
              <a:rPr lang="da-DK" sz="1200" b="1" dirty="0" smtClean="0"/>
              <a:t>Ekstraordinær generalforsamling 2016 </a:t>
            </a:r>
            <a:r>
              <a:rPr lang="da-DK" sz="1200" b="1" dirty="0" smtClean="0"/>
              <a:t>| </a:t>
            </a:r>
            <a:r>
              <a:rPr lang="da-DK" sz="1200" dirty="0" smtClean="0"/>
              <a:t>23. juni 2016</a:t>
            </a:r>
            <a:endParaRPr lang="da-DK" sz="1200" dirty="0"/>
          </a:p>
        </p:txBody>
      </p:sp>
    </p:spTree>
    <p:extLst>
      <p:ext uri="{BB962C8B-B14F-4D97-AF65-F5344CB8AC3E}">
        <p14:creationId xmlns:p14="http://schemas.microsoft.com/office/powerpoint/2010/main" val="2825426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5849" y="1112315"/>
            <a:ext cx="8985380" cy="844351"/>
          </a:xfrm>
        </p:spPr>
        <p:txBody>
          <a:bodyPr>
            <a:normAutofit fontScale="90000"/>
          </a:bodyPr>
          <a:lstStyle/>
          <a:p>
            <a:pPr algn="l"/>
            <a:r>
              <a:rPr lang="da-DK" sz="2800" b="1" dirty="0" smtClean="0">
                <a:solidFill>
                  <a:schemeClr val="accent2"/>
                </a:solidFill>
              </a:rPr>
              <a:t>FORSLAG 1: INDSENDELSE AF REVISORNÆVNSKENDELSER</a:t>
            </a:r>
            <a:br>
              <a:rPr lang="da-DK" sz="2800" b="1" dirty="0" smtClean="0">
                <a:solidFill>
                  <a:schemeClr val="accent2"/>
                </a:solidFill>
              </a:rPr>
            </a:br>
            <a:r>
              <a:rPr lang="da-DK" sz="2800" b="1" dirty="0" smtClean="0">
                <a:solidFill>
                  <a:schemeClr val="tx1">
                    <a:lumMod val="65000"/>
                    <a:lumOff val="35000"/>
                  </a:schemeClr>
                </a:solidFill>
              </a:rPr>
              <a:t>Motivering af forslag</a:t>
            </a:r>
            <a:endParaRPr lang="da-DK" sz="2400" b="1" dirty="0">
              <a:solidFill>
                <a:schemeClr val="accent2"/>
              </a:solidFill>
            </a:endParaRPr>
          </a:p>
        </p:txBody>
      </p:sp>
      <p:sp>
        <p:nvSpPr>
          <p:cNvPr id="7" name="Rektangel 6"/>
          <p:cNvSpPr/>
          <p:nvPr/>
        </p:nvSpPr>
        <p:spPr>
          <a:xfrm>
            <a:off x="745849" y="2553576"/>
            <a:ext cx="9178987" cy="2554545"/>
          </a:xfrm>
          <a:prstGeom prst="rect">
            <a:avLst/>
          </a:prstGeom>
        </p:spPr>
        <p:txBody>
          <a:bodyPr wrap="square">
            <a:spAutoFit/>
          </a:bodyPr>
          <a:lstStyle/>
          <a:p>
            <a:pPr marL="342900" indent="-342900">
              <a:lnSpc>
                <a:spcPct val="100000"/>
              </a:lnSpc>
              <a:buClr>
                <a:schemeClr val="accent2"/>
              </a:buClr>
              <a:buFont typeface="Arial" panose="020B0604020202020204" pitchFamily="34" charset="0"/>
              <a:buChar char="•"/>
            </a:pPr>
            <a:r>
              <a:rPr lang="da-DK" sz="2000" dirty="0">
                <a:solidFill>
                  <a:schemeClr val="tx1">
                    <a:lumMod val="65000"/>
                    <a:lumOff val="35000"/>
                  </a:schemeClr>
                </a:solidFill>
                <a:latin typeface="+mj-lt"/>
              </a:rPr>
              <a:t>Ifølge § 6.1 </a:t>
            </a:r>
            <a:r>
              <a:rPr lang="da-DK" sz="2000" dirty="0" err="1">
                <a:solidFill>
                  <a:schemeClr val="tx1">
                    <a:lumMod val="65000"/>
                    <a:lumOff val="35000"/>
                  </a:schemeClr>
                </a:solidFill>
                <a:latin typeface="+mj-lt"/>
              </a:rPr>
              <a:t>dot</a:t>
            </a:r>
            <a:r>
              <a:rPr lang="da-DK" sz="2000" dirty="0">
                <a:solidFill>
                  <a:schemeClr val="tx1">
                    <a:lumMod val="65000"/>
                    <a:lumOff val="35000"/>
                  </a:schemeClr>
                </a:solidFill>
                <a:latin typeface="+mj-lt"/>
              </a:rPr>
              <a:t> 4 kan bestyrelsen vælge at ekskludere et medlem, som har modtaget én eller flere bøder i Revisornævnet for grove overtrædelser af den til enhver tid gældende revisorlovgivning. Det forudsætter imidlertid, at sekretariatet er bekendt med navnet på det medlem, der har modtaget en bødesanktion af Revisornævnet. </a:t>
            </a:r>
            <a:endParaRPr lang="da-DK" sz="2000" dirty="0" smtClean="0">
              <a:solidFill>
                <a:schemeClr val="tx1">
                  <a:lumMod val="65000"/>
                  <a:lumOff val="35000"/>
                </a:schemeClr>
              </a:solidFill>
              <a:latin typeface="+mj-lt"/>
            </a:endParaRPr>
          </a:p>
          <a:p>
            <a:pPr>
              <a:lnSpc>
                <a:spcPct val="100000"/>
              </a:lnSpc>
              <a:buClr>
                <a:schemeClr val="accent2"/>
              </a:buClr>
            </a:pPr>
            <a:endParaRPr lang="da-DK" sz="2000" dirty="0">
              <a:solidFill>
                <a:schemeClr val="tx1">
                  <a:lumMod val="65000"/>
                  <a:lumOff val="35000"/>
                </a:schemeClr>
              </a:solidFill>
              <a:latin typeface="+mj-lt"/>
            </a:endParaRPr>
          </a:p>
          <a:p>
            <a:pPr marL="342900" indent="-342900">
              <a:lnSpc>
                <a:spcPct val="100000"/>
              </a:lnSpc>
              <a:buClr>
                <a:schemeClr val="accent2"/>
              </a:buClr>
              <a:buFont typeface="Arial" panose="020B0604020202020204" pitchFamily="34" charset="0"/>
              <a:buChar char="•"/>
            </a:pPr>
            <a:r>
              <a:rPr lang="da-DK" sz="2000" dirty="0">
                <a:solidFill>
                  <a:schemeClr val="tx1">
                    <a:lumMod val="65000"/>
                    <a:lumOff val="35000"/>
                  </a:schemeClr>
                </a:solidFill>
                <a:latin typeface="+mj-lt"/>
              </a:rPr>
              <a:t>Revisornævnets kendelser vil efter den nye revisorlovs ikrafttrædelse juni 2016 ikke længere blive offentliggjort med navn på den revisor, der har modtaget kendelsen</a:t>
            </a:r>
            <a:r>
              <a:rPr lang="da-DK" sz="2000" dirty="0">
                <a:solidFill>
                  <a:schemeClr val="tx1">
                    <a:lumMod val="65000"/>
                    <a:lumOff val="35000"/>
                  </a:schemeClr>
                </a:solidFill>
              </a:rPr>
              <a:t>. </a:t>
            </a:r>
          </a:p>
          <a:p>
            <a:pPr>
              <a:buClr>
                <a:schemeClr val="accent2"/>
              </a:buClr>
              <a:defRPr/>
            </a:pPr>
            <a:endParaRPr lang="da-DK" sz="2000" dirty="0" smtClean="0">
              <a:solidFill>
                <a:schemeClr val="tx1">
                  <a:lumMod val="65000"/>
                  <a:lumOff val="35000"/>
                </a:schemeClr>
              </a:solidFill>
              <a:latin typeface="+mj-lt"/>
              <a:cs typeface="Times New Roman" pitchFamily="18" charset="0"/>
            </a:endParaRPr>
          </a:p>
        </p:txBody>
      </p:sp>
      <p:sp>
        <p:nvSpPr>
          <p:cNvPr id="10" name="Tekstfelt 9"/>
          <p:cNvSpPr txBox="1"/>
          <p:nvPr/>
        </p:nvSpPr>
        <p:spPr>
          <a:xfrm>
            <a:off x="8064843" y="6362235"/>
            <a:ext cx="3978876" cy="276999"/>
          </a:xfrm>
          <a:prstGeom prst="rect">
            <a:avLst/>
          </a:prstGeom>
          <a:noFill/>
        </p:spPr>
        <p:txBody>
          <a:bodyPr wrap="square" rtlCol="0">
            <a:spAutoFit/>
          </a:bodyPr>
          <a:lstStyle/>
          <a:p>
            <a:r>
              <a:rPr lang="da-DK" sz="1200" b="1" dirty="0" smtClean="0"/>
              <a:t>Ekstraordinær generalforsamling 2016 </a:t>
            </a:r>
            <a:r>
              <a:rPr lang="da-DK" sz="1200" b="1" dirty="0" smtClean="0"/>
              <a:t>| </a:t>
            </a:r>
            <a:r>
              <a:rPr lang="da-DK" sz="1200" dirty="0" smtClean="0"/>
              <a:t>23. juni 2016</a:t>
            </a:r>
            <a:endParaRPr lang="da-DK" sz="1200" dirty="0"/>
          </a:p>
        </p:txBody>
      </p:sp>
    </p:spTree>
    <p:extLst>
      <p:ext uri="{BB962C8B-B14F-4D97-AF65-F5344CB8AC3E}">
        <p14:creationId xmlns:p14="http://schemas.microsoft.com/office/powerpoint/2010/main" val="3013579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5849" y="1112315"/>
            <a:ext cx="8985380" cy="844351"/>
          </a:xfrm>
        </p:spPr>
        <p:txBody>
          <a:bodyPr>
            <a:normAutofit/>
          </a:bodyPr>
          <a:lstStyle/>
          <a:p>
            <a:pPr algn="l"/>
            <a:r>
              <a:rPr lang="da-DK" sz="3600" b="1" dirty="0" smtClean="0">
                <a:solidFill>
                  <a:schemeClr val="accent2"/>
                </a:solidFill>
              </a:rPr>
              <a:t>FORSLAG 2: KONSEKVENSÆNDRINGER</a:t>
            </a:r>
            <a:endParaRPr lang="da-DK" sz="3100" b="1" dirty="0">
              <a:solidFill>
                <a:schemeClr val="accent2"/>
              </a:solidFill>
            </a:endParaRPr>
          </a:p>
        </p:txBody>
      </p:sp>
      <p:sp>
        <p:nvSpPr>
          <p:cNvPr id="7" name="Rektangel 6"/>
          <p:cNvSpPr/>
          <p:nvPr/>
        </p:nvSpPr>
        <p:spPr>
          <a:xfrm>
            <a:off x="745849" y="2553576"/>
            <a:ext cx="9178987" cy="2246769"/>
          </a:xfrm>
          <a:prstGeom prst="rect">
            <a:avLst/>
          </a:prstGeom>
        </p:spPr>
        <p:txBody>
          <a:bodyPr wrap="square">
            <a:spAutoFit/>
          </a:bodyPr>
          <a:lstStyle/>
          <a:p>
            <a:pPr>
              <a:lnSpc>
                <a:spcPct val="100000"/>
              </a:lnSpc>
            </a:pPr>
            <a:r>
              <a:rPr lang="da-DK" sz="2000" dirty="0">
                <a:solidFill>
                  <a:schemeClr val="tx1">
                    <a:lumMod val="65000"/>
                    <a:lumOff val="35000"/>
                  </a:schemeClr>
                </a:solidFill>
                <a:latin typeface="+mj-lt"/>
              </a:rPr>
              <a:t>Vedtægterne indeholder i pkt. 4.3 og pkt. 4.10 ordet ”Revisortilsynet”. </a:t>
            </a:r>
            <a:endParaRPr lang="da-DK" sz="2000" dirty="0" smtClean="0">
              <a:solidFill>
                <a:schemeClr val="tx1">
                  <a:lumMod val="65000"/>
                  <a:lumOff val="35000"/>
                </a:schemeClr>
              </a:solidFill>
              <a:latin typeface="+mj-lt"/>
            </a:endParaRPr>
          </a:p>
          <a:p>
            <a:pPr>
              <a:lnSpc>
                <a:spcPct val="100000"/>
              </a:lnSpc>
            </a:pPr>
            <a:endParaRPr lang="da-DK" sz="2000" dirty="0">
              <a:solidFill>
                <a:schemeClr val="tx1">
                  <a:lumMod val="65000"/>
                  <a:lumOff val="35000"/>
                </a:schemeClr>
              </a:solidFill>
              <a:latin typeface="+mj-lt"/>
            </a:endParaRPr>
          </a:p>
          <a:p>
            <a:pPr>
              <a:lnSpc>
                <a:spcPct val="100000"/>
              </a:lnSpc>
            </a:pPr>
            <a:r>
              <a:rPr lang="da-DK" sz="2000" dirty="0" smtClean="0">
                <a:solidFill>
                  <a:schemeClr val="tx1">
                    <a:lumMod val="65000"/>
                    <a:lumOff val="35000"/>
                  </a:schemeClr>
                </a:solidFill>
                <a:latin typeface="+mj-lt"/>
              </a:rPr>
              <a:t>Da </a:t>
            </a:r>
            <a:r>
              <a:rPr lang="da-DK" sz="2000" dirty="0">
                <a:solidFill>
                  <a:schemeClr val="tx1">
                    <a:lumMod val="65000"/>
                    <a:lumOff val="35000"/>
                  </a:schemeClr>
                </a:solidFill>
                <a:latin typeface="+mj-lt"/>
              </a:rPr>
              <a:t>Revisortilsynet imidlertid nedlægges som følge af ændring af den nye revisorlov, foreslås det at konsekvensændre ”Revisortilsynet” til ”Erhvervsstyrelsen”, da styrelsen fra lovens ikrafttrædelse den 17. juni 2016 overtager de opgaver, som tidligere blev varetaget af Revisortilsynet. </a:t>
            </a:r>
          </a:p>
          <a:p>
            <a:pPr>
              <a:buClr>
                <a:schemeClr val="accent2"/>
              </a:buClr>
              <a:defRPr/>
            </a:pPr>
            <a:endParaRPr lang="da-DK" sz="2000" dirty="0" smtClean="0">
              <a:solidFill>
                <a:schemeClr val="tx1">
                  <a:lumMod val="65000"/>
                  <a:lumOff val="35000"/>
                </a:schemeClr>
              </a:solidFill>
              <a:latin typeface="+mj-lt"/>
              <a:cs typeface="Times New Roman" pitchFamily="18" charset="0"/>
            </a:endParaRPr>
          </a:p>
        </p:txBody>
      </p:sp>
      <p:sp>
        <p:nvSpPr>
          <p:cNvPr id="10" name="Tekstfelt 9"/>
          <p:cNvSpPr txBox="1"/>
          <p:nvPr/>
        </p:nvSpPr>
        <p:spPr>
          <a:xfrm>
            <a:off x="8064843" y="6362235"/>
            <a:ext cx="3978876" cy="276999"/>
          </a:xfrm>
          <a:prstGeom prst="rect">
            <a:avLst/>
          </a:prstGeom>
          <a:noFill/>
        </p:spPr>
        <p:txBody>
          <a:bodyPr wrap="square" rtlCol="0">
            <a:spAutoFit/>
          </a:bodyPr>
          <a:lstStyle/>
          <a:p>
            <a:r>
              <a:rPr lang="da-DK" sz="1200" b="1" dirty="0" smtClean="0"/>
              <a:t>Ekstraordinær generalforsamling 2016 </a:t>
            </a:r>
            <a:r>
              <a:rPr lang="da-DK" sz="1200" b="1" dirty="0" smtClean="0"/>
              <a:t>| </a:t>
            </a:r>
            <a:r>
              <a:rPr lang="da-DK" sz="1200" dirty="0" smtClean="0"/>
              <a:t>23. juni 2016</a:t>
            </a:r>
            <a:endParaRPr lang="da-DK" sz="1200" dirty="0"/>
          </a:p>
        </p:txBody>
      </p:sp>
    </p:spTree>
    <p:extLst>
      <p:ext uri="{BB962C8B-B14F-4D97-AF65-F5344CB8AC3E}">
        <p14:creationId xmlns:p14="http://schemas.microsoft.com/office/powerpoint/2010/main" val="3498622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5849" y="1112315"/>
            <a:ext cx="8985380" cy="844351"/>
          </a:xfrm>
        </p:spPr>
        <p:txBody>
          <a:bodyPr>
            <a:normAutofit/>
          </a:bodyPr>
          <a:lstStyle/>
          <a:p>
            <a:pPr algn="l"/>
            <a:r>
              <a:rPr lang="da-DK" sz="3600" b="1" dirty="0" smtClean="0">
                <a:solidFill>
                  <a:schemeClr val="accent2"/>
                </a:solidFill>
              </a:rPr>
              <a:t>EVENTUELT</a:t>
            </a:r>
            <a:endParaRPr lang="da-DK" sz="3600" b="1" dirty="0">
              <a:solidFill>
                <a:schemeClr val="accent2"/>
              </a:solidFill>
            </a:endParaRPr>
          </a:p>
        </p:txBody>
      </p:sp>
      <p:sp>
        <p:nvSpPr>
          <p:cNvPr id="10" name="Tekstfelt 9"/>
          <p:cNvSpPr txBox="1"/>
          <p:nvPr/>
        </p:nvSpPr>
        <p:spPr>
          <a:xfrm>
            <a:off x="8064843" y="6362235"/>
            <a:ext cx="3978876" cy="276999"/>
          </a:xfrm>
          <a:prstGeom prst="rect">
            <a:avLst/>
          </a:prstGeom>
          <a:noFill/>
        </p:spPr>
        <p:txBody>
          <a:bodyPr wrap="square" rtlCol="0">
            <a:spAutoFit/>
          </a:bodyPr>
          <a:lstStyle/>
          <a:p>
            <a:r>
              <a:rPr lang="da-DK" sz="1200" b="1" dirty="0" smtClean="0"/>
              <a:t>Ekstraordinær generalforsamling 2016 </a:t>
            </a:r>
            <a:r>
              <a:rPr lang="da-DK" sz="1200" b="1" dirty="0" smtClean="0"/>
              <a:t>| </a:t>
            </a:r>
            <a:r>
              <a:rPr lang="da-DK" sz="1200" dirty="0" smtClean="0"/>
              <a:t>23. juni 2016</a:t>
            </a:r>
            <a:endParaRPr lang="da-DK" sz="1200" dirty="0"/>
          </a:p>
        </p:txBody>
      </p:sp>
    </p:spTree>
    <p:extLst>
      <p:ext uri="{BB962C8B-B14F-4D97-AF65-F5344CB8AC3E}">
        <p14:creationId xmlns:p14="http://schemas.microsoft.com/office/powerpoint/2010/main" val="3856810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81314" y="3007017"/>
            <a:ext cx="2829373" cy="844351"/>
          </a:xfrm>
        </p:spPr>
        <p:txBody>
          <a:bodyPr>
            <a:normAutofit/>
          </a:bodyPr>
          <a:lstStyle/>
          <a:p>
            <a:pPr algn="l"/>
            <a:r>
              <a:rPr lang="da-DK" sz="3600" b="1" dirty="0" smtClean="0">
                <a:solidFill>
                  <a:schemeClr val="accent2"/>
                </a:solidFill>
              </a:rPr>
              <a:t>TAK FOR I DAG</a:t>
            </a:r>
            <a:endParaRPr lang="da-DK" sz="3600" b="1" dirty="0">
              <a:solidFill>
                <a:schemeClr val="accent2"/>
              </a:solidFill>
            </a:endParaRPr>
          </a:p>
        </p:txBody>
      </p:sp>
      <p:sp>
        <p:nvSpPr>
          <p:cNvPr id="10" name="Tekstfelt 9"/>
          <p:cNvSpPr txBox="1"/>
          <p:nvPr/>
        </p:nvSpPr>
        <p:spPr>
          <a:xfrm>
            <a:off x="8064843" y="6362235"/>
            <a:ext cx="3978876" cy="276999"/>
          </a:xfrm>
          <a:prstGeom prst="rect">
            <a:avLst/>
          </a:prstGeom>
          <a:noFill/>
        </p:spPr>
        <p:txBody>
          <a:bodyPr wrap="square" rtlCol="0">
            <a:spAutoFit/>
          </a:bodyPr>
          <a:lstStyle/>
          <a:p>
            <a:r>
              <a:rPr lang="da-DK" sz="1200" b="1" dirty="0" smtClean="0"/>
              <a:t>Ekstraordinær generalforsamling 2016 </a:t>
            </a:r>
            <a:r>
              <a:rPr lang="da-DK" sz="1200" b="1" dirty="0" smtClean="0"/>
              <a:t>| </a:t>
            </a:r>
            <a:r>
              <a:rPr lang="da-DK" sz="1200" dirty="0" smtClean="0"/>
              <a:t>23. juni 2016</a:t>
            </a:r>
            <a:endParaRPr lang="da-DK" sz="1200" dirty="0"/>
          </a:p>
        </p:txBody>
      </p:sp>
    </p:spTree>
    <p:extLst>
      <p:ext uri="{BB962C8B-B14F-4D97-AF65-F5344CB8AC3E}">
        <p14:creationId xmlns:p14="http://schemas.microsoft.com/office/powerpoint/2010/main" val="1617982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2637</TotalTime>
  <Words>330</Words>
  <Application>Microsoft Office PowerPoint</Application>
  <PresentationFormat>Widescreen</PresentationFormat>
  <Paragraphs>45</Paragraphs>
  <Slides>9</Slides>
  <Notes>8</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Arial</vt:lpstr>
      <vt:lpstr>Calibri</vt:lpstr>
      <vt:lpstr>Calibri Light</vt:lpstr>
      <vt:lpstr>Times New Roman</vt:lpstr>
      <vt:lpstr>Office-tema</vt:lpstr>
      <vt:lpstr>Ekstraordinær  generalforsamling 2016</vt:lpstr>
      <vt:lpstr>DAGSORDEN</vt:lpstr>
      <vt:lpstr>VALG AF DIRIGENT</vt:lpstr>
      <vt:lpstr>FORSLAG FREMSAT AF BESTYRELSEN ved Jens Otto Damgaard, formand</vt:lpstr>
      <vt:lpstr>FORSLAG 1: INDSENDELSE AF REVISORNÆVNSKENDELSER</vt:lpstr>
      <vt:lpstr>FORSLAG 1: INDSENDELSE AF REVISORNÆVNSKENDELSER Motivering af forslag</vt:lpstr>
      <vt:lpstr>FORSLAG 2: KONSEKVENSÆNDRINGER</vt:lpstr>
      <vt:lpstr>EVENTUELT</vt:lpstr>
      <vt:lpstr>TAK FOR I DAG</vt:lpstr>
    </vt:vector>
  </TitlesOfParts>
  <Company>FSR - danske revisorer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Peter Dahl Høiberg</dc:creator>
  <cp:lastModifiedBy>Peter Dahl Høiberg</cp:lastModifiedBy>
  <cp:revision>58</cp:revision>
  <cp:lastPrinted>2016-05-30T11:04:45Z</cp:lastPrinted>
  <dcterms:created xsi:type="dcterms:W3CDTF">2016-05-24T15:38:22Z</dcterms:created>
  <dcterms:modified xsi:type="dcterms:W3CDTF">2016-06-22T08:44:50Z</dcterms:modified>
</cp:coreProperties>
</file>